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3" autoAdjust="0"/>
    <p:restoredTop sz="94660"/>
  </p:normalViewPr>
  <p:slideViewPr>
    <p:cSldViewPr>
      <p:cViewPr varScale="1">
        <p:scale>
          <a:sx n="65" d="100"/>
          <a:sy n="65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F03AF-3DA4-44A6-B84C-F40D9A1D922B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DDC48-6545-4122-9BCD-382FF4F679B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Autofit/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BUSINESS LAW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 Chapter 13- Introduction to Contracts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By: </a:t>
            </a:r>
            <a:r>
              <a:rPr lang="en-US" dirty="0" err="1" smtClean="0"/>
              <a:t>Denisse</a:t>
            </a:r>
            <a:r>
              <a:rPr lang="en-US" dirty="0" smtClean="0"/>
              <a:t> Camacho</a:t>
            </a:r>
          </a:p>
          <a:p>
            <a:r>
              <a:rPr lang="en-US" dirty="0" smtClean="0"/>
              <a:t>10/2/12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Classification of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Classified </a:t>
            </a:r>
            <a:r>
              <a:rPr lang="en-US" dirty="0"/>
              <a:t>in different ways and are useful for many purposes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Bilateral VS Unilateral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Contracts </a:t>
            </a:r>
            <a:r>
              <a:rPr lang="en-US" dirty="0"/>
              <a:t>are either unilateral or bilateral</a:t>
            </a:r>
          </a:p>
          <a:p>
            <a:pPr lvl="0"/>
            <a:r>
              <a:rPr lang="en-US" dirty="0"/>
              <a:t>If the </a:t>
            </a:r>
            <a:r>
              <a:rPr lang="en-US" dirty="0" err="1"/>
              <a:t>offeror</a:t>
            </a:r>
            <a:r>
              <a:rPr lang="en-US" dirty="0"/>
              <a:t> wants a promise from the </a:t>
            </a:r>
            <a:r>
              <a:rPr lang="en-US" dirty="0" err="1"/>
              <a:t>offeree</a:t>
            </a:r>
            <a:r>
              <a:rPr lang="en-US" dirty="0"/>
              <a:t> to form a binding contract, the contract is a </a:t>
            </a:r>
            <a:r>
              <a:rPr lang="en-US" b="1" dirty="0"/>
              <a:t>bilateral contract</a:t>
            </a:r>
            <a:r>
              <a:rPr lang="en-US" dirty="0"/>
              <a:t>, commonly defined as a promise in exchange for a promise</a:t>
            </a:r>
          </a:p>
          <a:p>
            <a:pPr lvl="0"/>
            <a:r>
              <a:rPr lang="en-US" dirty="0"/>
              <a:t>As soon as the promises are exchanged, a contract is formed and the parties’ legal obligations arise</a:t>
            </a:r>
          </a:p>
          <a:p>
            <a:pPr lvl="0"/>
            <a:r>
              <a:rPr lang="en-US" dirty="0"/>
              <a:t>In a </a:t>
            </a:r>
            <a:r>
              <a:rPr lang="en-US" b="1" dirty="0"/>
              <a:t>unilateral contract</a:t>
            </a:r>
            <a:r>
              <a:rPr lang="en-US" dirty="0"/>
              <a:t>, the </a:t>
            </a:r>
            <a:r>
              <a:rPr lang="en-US" dirty="0" err="1"/>
              <a:t>offeror</a:t>
            </a:r>
            <a:r>
              <a:rPr lang="en-US" dirty="0"/>
              <a:t> wants the </a:t>
            </a:r>
            <a:r>
              <a:rPr lang="en-US" dirty="0" err="1"/>
              <a:t>offeree</a:t>
            </a:r>
            <a:r>
              <a:rPr lang="en-US" dirty="0"/>
              <a:t> to do something, not to promise to do something</a:t>
            </a:r>
          </a:p>
          <a:p>
            <a:pPr lvl="0"/>
            <a:r>
              <a:rPr lang="en-US" dirty="0" err="1"/>
              <a:t>Offeree</a:t>
            </a:r>
            <a:r>
              <a:rPr lang="en-US" dirty="0"/>
              <a:t> is under no obligation to actually perform the act called for by the </a:t>
            </a:r>
            <a:r>
              <a:rPr lang="en-US" dirty="0" err="1"/>
              <a:t>offeror</a:t>
            </a:r>
            <a:r>
              <a:rPr lang="en-US" dirty="0"/>
              <a:t>, the </a:t>
            </a:r>
            <a:r>
              <a:rPr lang="en-US" dirty="0" err="1"/>
              <a:t>offeror</a:t>
            </a:r>
            <a:r>
              <a:rPr lang="en-US" dirty="0"/>
              <a:t> may revoke the offer at any time before performance</a:t>
            </a:r>
          </a:p>
          <a:p>
            <a:pPr lvl="0"/>
            <a:r>
              <a:rPr lang="en-US" dirty="0"/>
              <a:t>Created problems </a:t>
            </a:r>
            <a:r>
              <a:rPr lang="en-US" dirty="0" err="1"/>
              <a:t>bc</a:t>
            </a:r>
            <a:r>
              <a:rPr lang="en-US" dirty="0"/>
              <a:t> a person could be halfway through the performance and the </a:t>
            </a:r>
            <a:r>
              <a:rPr lang="en-US" dirty="0" err="1"/>
              <a:t>offeror</a:t>
            </a:r>
            <a:r>
              <a:rPr lang="en-US" dirty="0"/>
              <a:t> could revoke the offer </a:t>
            </a:r>
          </a:p>
          <a:p>
            <a:pPr lvl="0"/>
            <a:r>
              <a:rPr lang="en-US" dirty="0"/>
              <a:t>Today courts hold that once an </a:t>
            </a:r>
            <a:r>
              <a:rPr lang="en-US" dirty="0" err="1"/>
              <a:t>offeree</a:t>
            </a:r>
            <a:r>
              <a:rPr lang="en-US" dirty="0"/>
              <a:t> begins performance, </a:t>
            </a:r>
            <a:r>
              <a:rPr lang="en-US" dirty="0" err="1"/>
              <a:t>offeror</a:t>
            </a:r>
            <a:r>
              <a:rPr lang="en-US" dirty="0"/>
              <a:t> must hold offer open for a reasonable time to allow the </a:t>
            </a:r>
            <a:r>
              <a:rPr lang="en-US" dirty="0" err="1"/>
              <a:t>offeree</a:t>
            </a:r>
            <a:r>
              <a:rPr lang="en-US" dirty="0"/>
              <a:t> to complete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2286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latin typeface="Segoe UI"/>
                          <a:ea typeface="Calibri"/>
                          <a:cs typeface="Times New Roman"/>
                        </a:rPr>
                        <a:t>Bilateral VS Unilateral Contracts</a:t>
                      </a:r>
                      <a:endParaRPr lang="en-US" sz="4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latin typeface="Segoe UI"/>
                          <a:ea typeface="Calibri"/>
                          <a:cs typeface="Times New Roman"/>
                        </a:rPr>
                        <a:t>A PROMISE + A PROMISE = A </a:t>
                      </a:r>
                      <a:r>
                        <a:rPr lang="en-US" sz="4400" b="1" i="1">
                          <a:latin typeface="Segoe UI"/>
                          <a:ea typeface="Calibri"/>
                          <a:cs typeface="Times New Roman"/>
                        </a:rPr>
                        <a:t>BILATERAL </a:t>
                      </a:r>
                      <a:r>
                        <a:rPr lang="en-US" sz="4400" b="1">
                          <a:latin typeface="Segoe UI"/>
                          <a:ea typeface="Calibri"/>
                          <a:cs typeface="Times New Roman"/>
                        </a:rPr>
                        <a:t>CONTRACT</a:t>
                      </a:r>
                      <a:endParaRPr lang="en-US" sz="4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latin typeface="Segoe UI"/>
                          <a:ea typeface="Calibri"/>
                          <a:cs typeface="Times New Roman"/>
                        </a:rPr>
                        <a:t>A PROMISE + A REQUESTED ACTION = A </a:t>
                      </a:r>
                      <a:r>
                        <a:rPr lang="en-US" sz="4400" b="1" i="1" dirty="0">
                          <a:latin typeface="Segoe UI"/>
                          <a:ea typeface="Calibri"/>
                          <a:cs typeface="Times New Roman"/>
                        </a:rPr>
                        <a:t>UNILATERAL </a:t>
                      </a:r>
                      <a:r>
                        <a:rPr lang="en-US" sz="4400" b="1" dirty="0">
                          <a:latin typeface="Segoe UI"/>
                          <a:ea typeface="Calibri"/>
                          <a:cs typeface="Times New Roman"/>
                        </a:rPr>
                        <a:t>CONTRACT</a:t>
                      </a:r>
                      <a:endParaRPr lang="en-US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Express VS Implied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Express </a:t>
            </a:r>
            <a:r>
              <a:rPr lang="en-US" b="1" dirty="0"/>
              <a:t>contracts-</a:t>
            </a:r>
            <a:r>
              <a:rPr lang="en-US" dirty="0"/>
              <a:t> set forth in either written or spoken words</a:t>
            </a:r>
          </a:p>
          <a:p>
            <a:pPr lvl="0"/>
            <a:r>
              <a:rPr lang="en-US" b="1" dirty="0"/>
              <a:t>Implied contracts- </a:t>
            </a:r>
            <a:r>
              <a:rPr lang="en-US" dirty="0"/>
              <a:t>not from words but from the conduct of the parties</a:t>
            </a:r>
          </a:p>
          <a:p>
            <a:pPr lvl="0"/>
            <a:r>
              <a:rPr lang="en-US" dirty="0"/>
              <a:t>Three conditions must be met for the courts to find an implied, or </a:t>
            </a:r>
            <a:r>
              <a:rPr lang="en-US" i="1" dirty="0"/>
              <a:t>implied-in-fact</a:t>
            </a:r>
            <a:r>
              <a:rPr lang="en-US" dirty="0"/>
              <a:t>, contract</a:t>
            </a:r>
          </a:p>
          <a:p>
            <a:pPr lvl="0"/>
            <a:r>
              <a:rPr lang="en-US" dirty="0"/>
              <a:t>First, plaintiff provided some property or service to the defendant</a:t>
            </a:r>
          </a:p>
          <a:p>
            <a:pPr lvl="0"/>
            <a:r>
              <a:rPr lang="en-US" dirty="0"/>
              <a:t>Second, plaintiff expected to be paid for such property or service, and a reasonable person in the position of the defendant would have expected to pay for it</a:t>
            </a:r>
          </a:p>
          <a:p>
            <a:pPr lvl="0"/>
            <a:r>
              <a:rPr lang="en-US" dirty="0"/>
              <a:t>Third, the defendant had an opportunity to reject the property or service but did not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Quasi-Contracts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Quasi-contracts-</a:t>
            </a:r>
            <a:r>
              <a:rPr lang="en-US" dirty="0" smtClean="0"/>
              <a:t> </a:t>
            </a:r>
            <a:r>
              <a:rPr lang="en-US" dirty="0"/>
              <a:t>are not actually contract; in  order to prevent one party for being unjustly enriched at the expense of another of another, the courts impose contractual obligations on one of the parties </a:t>
            </a:r>
            <a:r>
              <a:rPr lang="en-US" i="1" dirty="0"/>
              <a:t>as if</a:t>
            </a:r>
            <a:r>
              <a:rPr lang="en-US" dirty="0"/>
              <a:t> that party had entered into a contract</a:t>
            </a:r>
          </a:p>
          <a:p>
            <a:pPr lvl="0"/>
            <a:r>
              <a:rPr lang="en-US" dirty="0"/>
              <a:t>Limits to doctrine</a:t>
            </a:r>
          </a:p>
          <a:p>
            <a:pPr lvl="0"/>
            <a:r>
              <a:rPr lang="en-US" dirty="0"/>
              <a:t>Enrichment must be unjust</a:t>
            </a:r>
          </a:p>
          <a:p>
            <a:pPr lvl="0"/>
            <a:r>
              <a:rPr lang="en-US" dirty="0"/>
              <a:t>Sometimes a benefit may be conferred on you simply </a:t>
            </a:r>
            <a:r>
              <a:rPr lang="en-US" dirty="0" err="1"/>
              <a:t>bc</a:t>
            </a:r>
            <a:r>
              <a:rPr lang="en-US" dirty="0"/>
              <a:t> of a mistake by the other party, and the courts will not make </a:t>
            </a:r>
            <a:r>
              <a:rPr lang="en-US" dirty="0" err="1"/>
              <a:t>ppl</a:t>
            </a:r>
            <a:r>
              <a:rPr lang="en-US" dirty="0"/>
              <a:t> pay for others’ mistakes</a:t>
            </a:r>
          </a:p>
          <a:p>
            <a:pPr lvl="0"/>
            <a:r>
              <a:rPr lang="en-US" dirty="0"/>
              <a:t>A defendant does not need to acknowledge subcontractor’s role</a:t>
            </a:r>
          </a:p>
          <a:p>
            <a:pPr lvl="0"/>
            <a:r>
              <a:rPr lang="en-US" dirty="0"/>
              <a:t>Legal Principle: </a:t>
            </a:r>
            <a:r>
              <a:rPr lang="en-US" b="1" dirty="0"/>
              <a:t>Recovery in quasi-contract may be obtained when (1) a benefit is conferred by the plaintiff upon the defendant; (2) the defendant has knowledge of the benefit that is being bestowed upon her; and (3) the defendant retains the benefit under circumstances where it would be unjust to do so without payment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/>
              <a:t>Valid, Void, Voidable, and Unenforceable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Valid-</a:t>
            </a:r>
            <a:r>
              <a:rPr lang="en-US" dirty="0" smtClean="0"/>
              <a:t> </a:t>
            </a:r>
            <a:r>
              <a:rPr lang="en-US" dirty="0"/>
              <a:t>one that contains all the legal elements set forth</a:t>
            </a:r>
          </a:p>
          <a:p>
            <a:pPr lvl="0"/>
            <a:r>
              <a:rPr lang="en-US" b="1" dirty="0"/>
              <a:t>Unenforceable- </a:t>
            </a:r>
            <a:r>
              <a:rPr lang="en-US" dirty="0"/>
              <a:t>when a law prohibits the courts from enforcing it</a:t>
            </a:r>
          </a:p>
          <a:p>
            <a:pPr lvl="0"/>
            <a:r>
              <a:rPr lang="en-US" b="1" dirty="0"/>
              <a:t>Void-</a:t>
            </a:r>
            <a:r>
              <a:rPr lang="en-US" dirty="0"/>
              <a:t> not a contract at all; illegal or has some defect </a:t>
            </a:r>
          </a:p>
          <a:p>
            <a:pPr lvl="0"/>
            <a:r>
              <a:rPr lang="en-US" b="1" dirty="0"/>
              <a:t>Voidable-</a:t>
            </a:r>
            <a:r>
              <a:rPr lang="en-US" dirty="0"/>
              <a:t> one or both parties has the ability to either withdraw from the contract or enforce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Executed VS </a:t>
            </a:r>
            <a:r>
              <a:rPr lang="en-US" b="1" i="1" u="sng" dirty="0" err="1" smtClean="0"/>
              <a:t>Executory</a:t>
            </a:r>
            <a:r>
              <a:rPr lang="en-US" b="1" i="1" u="sng" dirty="0" smtClean="0"/>
              <a:t>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Executed-</a:t>
            </a:r>
            <a:r>
              <a:rPr lang="en-US" dirty="0" smtClean="0"/>
              <a:t> </a:t>
            </a:r>
            <a:r>
              <a:rPr lang="en-US" dirty="0"/>
              <a:t>once all the terms of the contract have been fully performed</a:t>
            </a:r>
          </a:p>
          <a:p>
            <a:pPr lvl="0"/>
            <a:r>
              <a:rPr lang="en-US" b="1" dirty="0"/>
              <a:t>Executor-</a:t>
            </a:r>
            <a:r>
              <a:rPr lang="en-US" dirty="0"/>
              <a:t> as long as some of the terms have not yet been performed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Formal VS Informal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b="1" dirty="0" smtClean="0"/>
              <a:t>Formal </a:t>
            </a:r>
            <a:r>
              <a:rPr lang="en-US" b="1" dirty="0"/>
              <a:t>contracts- </a:t>
            </a:r>
            <a:r>
              <a:rPr lang="en-US" dirty="0"/>
              <a:t>have special form or must be created in a specific manner</a:t>
            </a:r>
          </a:p>
          <a:p>
            <a:pPr lvl="0"/>
            <a:r>
              <a:rPr lang="en-US" b="1" dirty="0"/>
              <a:t>Restatement (Second) of Contracts follow four types of formal contracts:</a:t>
            </a:r>
            <a:r>
              <a:rPr lang="en-US" dirty="0"/>
              <a:t> (1) contracts under seal, (2) recognizance, (3) letters of credit, and (4) negotiable instruments</a:t>
            </a:r>
          </a:p>
          <a:p>
            <a:pPr lvl="0"/>
            <a:r>
              <a:rPr lang="en-US" b="1" dirty="0"/>
              <a:t>Contracts under Seal: </a:t>
            </a:r>
            <a:r>
              <a:rPr lang="en-US" dirty="0"/>
              <a:t>named in the days when contracts were sealed w/ a piece of soft wax into which an impression was made</a:t>
            </a:r>
          </a:p>
          <a:p>
            <a:pPr lvl="0"/>
            <a:r>
              <a:rPr lang="en-US" b="1" dirty="0"/>
              <a:t>Locus </a:t>
            </a:r>
            <a:r>
              <a:rPr lang="en-US" b="1" dirty="0" err="1"/>
              <a:t>Sigilli</a:t>
            </a:r>
            <a:r>
              <a:rPr lang="en-US" b="1" dirty="0"/>
              <a:t>-</a:t>
            </a:r>
            <a:r>
              <a:rPr lang="en-US" dirty="0"/>
              <a:t> “the place for the seal”</a:t>
            </a:r>
          </a:p>
          <a:p>
            <a:pPr lvl="0"/>
            <a:r>
              <a:rPr lang="en-US" b="1" dirty="0"/>
              <a:t>Recognizance:</a:t>
            </a:r>
            <a:r>
              <a:rPr lang="en-US" dirty="0"/>
              <a:t> arises when a person acknowledges in court that he/she will perform some specified act or pay a price upon failure to do so; person agrees to return to court for trial or forfeit the bond</a:t>
            </a:r>
          </a:p>
          <a:p>
            <a:pPr lvl="0"/>
            <a:r>
              <a:rPr lang="en-US" b="1" dirty="0"/>
              <a:t>Letter of credit:</a:t>
            </a:r>
            <a:r>
              <a:rPr lang="en-US" dirty="0"/>
              <a:t> an agreement by the issuer to pay another party a sum of money on receipt of an invoice and other documents; UCC governs letters of credit</a:t>
            </a:r>
          </a:p>
          <a:p>
            <a:pPr lvl="0"/>
            <a:r>
              <a:rPr lang="en-US" b="1" dirty="0"/>
              <a:t>Negotiable instruments: </a:t>
            </a:r>
            <a:r>
              <a:rPr lang="en-US" dirty="0"/>
              <a:t>unconditional written promises to pay the holder a specific sum of money on demand or at a certain time; most common negotiable instruments are checks, notes, drafts, and certificates of deposit; governed by UCC</a:t>
            </a:r>
          </a:p>
          <a:p>
            <a:pPr lvl="0"/>
            <a:r>
              <a:rPr lang="en-US" b="1" dirty="0"/>
              <a:t>Informal contract/ simple contract:</a:t>
            </a:r>
            <a:r>
              <a:rPr lang="en-US" dirty="0"/>
              <a:t> may be quite complex, but are called “simple” </a:t>
            </a:r>
            <a:r>
              <a:rPr lang="en-US" dirty="0" err="1"/>
              <a:t>bc</a:t>
            </a:r>
            <a:r>
              <a:rPr lang="en-US" dirty="0"/>
              <a:t> no formalities are required in making them; contracts may appear less official, they are just as important and legally binding as their more formal counterparts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-4"/>
          <a:ext cx="9144000" cy="6926968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342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BILATERAL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OR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UNILATERAL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Consists of a promise in exchange for a promise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Requires a performance by the offeree to form a contract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EXPRESS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OR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IMPLIED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The terms of the contract are formed either in written or spoken words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Arises from the conduct the parties rather than their words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EXECUTED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OR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EXECUTORY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A contract whose terms have been fully performed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A contract in which not all the duties have been performed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FORMAL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OR 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INFORMAL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Contracts created in specific manner: contracts under seal, recognizance, letters of credit, and negotiable instruments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Simple contracts that require no formalities in making them; payment can be demanded by the payee at any time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VALID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OR 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VOID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A contract that has all the legal elements of a contract and thus can be enforced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Not a contract bc either its object is illegal or it has a serious defect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UNEFORCEABLE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OR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VOIDABLE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Segoe UI"/>
                          <a:ea typeface="Calibri"/>
                          <a:cs typeface="Times New Roman"/>
                        </a:rPr>
                        <a:t>A valid contract that can’t be enforced bc some law prohibits it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Segoe UI"/>
                          <a:ea typeface="Calibri"/>
                          <a:cs typeface="Times New Roman"/>
                        </a:rPr>
                        <a:t>A contract in which one or both parties has the ability to either withdraw from or enforce the contract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Interpretation of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sz="3800" b="1" dirty="0" smtClean="0"/>
              <a:t>Plain-meaning </a:t>
            </a:r>
            <a:r>
              <a:rPr lang="en-US" sz="3800" b="1" dirty="0"/>
              <a:t>rule- </a:t>
            </a:r>
            <a:r>
              <a:rPr lang="en-US" sz="3800" dirty="0"/>
              <a:t>states that if a writing, or a term in question, appears to be plain and unambiguous on its face, must determine its meaning from just “four corners” of the document, w/o resorting to outside evidence, and give the words their ordinary meaning </a:t>
            </a:r>
          </a:p>
          <a:p>
            <a:pPr lvl="0"/>
            <a:r>
              <a:rPr lang="en-US" sz="3800" b="1" dirty="0"/>
              <a:t>Courts have developed some general guidelines to aid them in interpreting contracts and ascertaining the intentions of the parties:</a:t>
            </a:r>
            <a:endParaRPr lang="en-US" sz="3800" dirty="0"/>
          </a:p>
          <a:p>
            <a:pPr lvl="0"/>
            <a:r>
              <a:rPr lang="en-US" sz="3800" dirty="0"/>
              <a:t>Judge should interpret contract so as to give effect to parties’ intentions the time they entered into the contract and to ensure the agreement makes sense as a whole</a:t>
            </a:r>
          </a:p>
          <a:p>
            <a:pPr lvl="0"/>
            <a:r>
              <a:rPr lang="en-US" sz="3800" dirty="0"/>
              <a:t>If multiple interpretations are possible, the court should adopt the interpretation that makes the contract lawful, operative, definite, reasonable, and capable of being carried out</a:t>
            </a:r>
          </a:p>
          <a:p>
            <a:pPr lvl="0"/>
            <a:r>
              <a:rPr lang="en-US" sz="3800" dirty="0"/>
              <a:t>If contract contains ambiguity, the judge should interpret it against the interests of the drafter </a:t>
            </a:r>
          </a:p>
          <a:p>
            <a:pPr lvl="0"/>
            <a:r>
              <a:rPr lang="en-US" sz="3800" dirty="0"/>
              <a:t>If there is a conflict between preprinted and handwritten terms, the handwritten ones prevail</a:t>
            </a:r>
          </a:p>
          <a:p>
            <a:pPr lvl="0"/>
            <a:r>
              <a:rPr lang="en-US" sz="3800" dirty="0"/>
              <a:t>The court should interpret technical words in a contract as they are usually understood by persons in the profession or business to which they relate, unless clearly used in a different sense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/>
              <a:t>The Definition of a </a:t>
            </a:r>
            <a:r>
              <a:rPr lang="en-US" b="1" i="1" u="sng" dirty="0" smtClean="0"/>
              <a:t>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dirty="0"/>
              <a:t>contract-</a:t>
            </a:r>
            <a:r>
              <a:rPr lang="en-US" dirty="0"/>
              <a:t> "a promise or set of promises for the breach of which the law gives a remedy or the performance of which the law in some way recognizes a duty"</a:t>
            </a:r>
          </a:p>
          <a:p>
            <a:pPr lvl="0"/>
            <a:r>
              <a:rPr lang="en-US" dirty="0"/>
              <a:t>A contract is also a set of legally enforceable promises</a:t>
            </a:r>
          </a:p>
          <a:p>
            <a:pPr lvl="0"/>
            <a:r>
              <a:rPr lang="en-US" dirty="0"/>
              <a:t>business relationships are often created through contracts</a:t>
            </a:r>
          </a:p>
          <a:p>
            <a:pPr lvl="0"/>
            <a:r>
              <a:rPr lang="en-US" dirty="0"/>
              <a:t>Usually, employer gives employee an employment contract that lists the terms and obligations a new employee must agree to before starting work</a:t>
            </a:r>
          </a:p>
          <a:p>
            <a:pPr lvl="0"/>
            <a:r>
              <a:rPr lang="en-US" dirty="0"/>
              <a:t>An example of an employment contract is a </a:t>
            </a:r>
            <a:r>
              <a:rPr lang="en-US" b="1" dirty="0"/>
              <a:t>covenant not to compete</a:t>
            </a:r>
            <a:endParaRPr lang="en-US" dirty="0"/>
          </a:p>
          <a:p>
            <a:pPr lvl="0"/>
            <a:r>
              <a:rPr lang="en-US" b="1" dirty="0"/>
              <a:t>covenant not to compete-</a:t>
            </a:r>
            <a:r>
              <a:rPr lang="en-US" dirty="0"/>
              <a:t> restrict what an employee may do after leaving a company and they often dictate where, when, and with whom an employee may work</a:t>
            </a:r>
          </a:p>
          <a:p>
            <a:pPr lvl="0"/>
            <a:r>
              <a:rPr lang="en-US" b="1" dirty="0"/>
              <a:t>covenant not to compete</a:t>
            </a:r>
            <a:r>
              <a:rPr lang="en-US" dirty="0"/>
              <a:t> helps protect company's trade secrets, talent and proprietary information</a:t>
            </a:r>
          </a:p>
          <a:p>
            <a:pPr lvl="0"/>
            <a:r>
              <a:rPr lang="en-US" b="1" dirty="0"/>
              <a:t>non compete</a:t>
            </a:r>
            <a:r>
              <a:rPr lang="en-US" dirty="0"/>
              <a:t> contracts are common in industries such as technology sales, where possession of info or client lists can create competition between companies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/>
              <a:t>Elements of a </a:t>
            </a:r>
            <a:r>
              <a:rPr lang="en-US" b="1" i="1" u="sng" dirty="0" smtClean="0"/>
              <a:t>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the four elements necessary for the creation of the contract are: the agreement, the consideration, contractual capacity, and a legal object</a:t>
            </a:r>
          </a:p>
          <a:p>
            <a:pPr lvl="0"/>
            <a:r>
              <a:rPr lang="en-US" dirty="0"/>
              <a:t>the </a:t>
            </a:r>
            <a:r>
              <a:rPr lang="en-US" b="1" dirty="0"/>
              <a:t>agreement</a:t>
            </a:r>
            <a:r>
              <a:rPr lang="en-US" dirty="0"/>
              <a:t> consists of an </a:t>
            </a:r>
            <a:r>
              <a:rPr lang="en-US" b="1" dirty="0"/>
              <a:t>offer</a:t>
            </a:r>
            <a:r>
              <a:rPr lang="en-US" dirty="0"/>
              <a:t> by one party, called the </a:t>
            </a:r>
            <a:r>
              <a:rPr lang="en-US" i="1" dirty="0" err="1"/>
              <a:t>offeror</a:t>
            </a:r>
            <a:r>
              <a:rPr lang="en-US" i="1" dirty="0"/>
              <a:t>, </a:t>
            </a:r>
            <a:r>
              <a:rPr lang="en-US" dirty="0"/>
              <a:t>to enter into a contract and an </a:t>
            </a:r>
            <a:r>
              <a:rPr lang="en-US" b="1" dirty="0"/>
              <a:t>acceptance </a:t>
            </a:r>
            <a:r>
              <a:rPr lang="en-US" dirty="0"/>
              <a:t>of the terms of the offer by the other party, called the </a:t>
            </a:r>
            <a:r>
              <a:rPr lang="en-US" i="1" dirty="0" err="1"/>
              <a:t>offeree</a:t>
            </a:r>
            <a:endParaRPr lang="en-US" dirty="0"/>
          </a:p>
          <a:p>
            <a:pPr lvl="0"/>
            <a:r>
              <a:rPr lang="en-US" b="1" dirty="0"/>
              <a:t>consideration-</a:t>
            </a:r>
            <a:r>
              <a:rPr lang="en-US" dirty="0"/>
              <a:t> bargained-for exchange or what each part gets in exchange for his/her promise under the contract</a:t>
            </a:r>
          </a:p>
          <a:p>
            <a:pPr lvl="0"/>
            <a:r>
              <a:rPr lang="en-US" b="1" dirty="0"/>
              <a:t>contractual capacity-</a:t>
            </a:r>
            <a:r>
              <a:rPr lang="en-US" dirty="0"/>
              <a:t> legal ability to enter into a binding agreement</a:t>
            </a:r>
          </a:p>
          <a:p>
            <a:pPr lvl="0"/>
            <a:r>
              <a:rPr lang="en-US" dirty="0"/>
              <a:t>most adults over the age of majority have </a:t>
            </a:r>
            <a:r>
              <a:rPr lang="en-US" b="1" dirty="0"/>
              <a:t>capacity</a:t>
            </a:r>
            <a:endParaRPr lang="en-US" dirty="0"/>
          </a:p>
          <a:p>
            <a:pPr lvl="0"/>
            <a:r>
              <a:rPr lang="en-US" dirty="0"/>
              <a:t>those under the age of majority, people suffering from mental illness, and intoxicated persons do not</a:t>
            </a:r>
          </a:p>
          <a:p>
            <a:pPr lvl="0"/>
            <a:r>
              <a:rPr lang="en-US" dirty="0"/>
              <a:t> LEGAL PRINCIPLE: </a:t>
            </a:r>
            <a:r>
              <a:rPr lang="en-US" b="1" dirty="0"/>
              <a:t>A legally binding contract requires four elements: agreement, consideration, capacity, and legal </a:t>
            </a:r>
            <a:r>
              <a:rPr lang="en-US" b="1" dirty="0" smtClean="0"/>
              <a:t>object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/>
              <a:t>Defenses to the Enforcement of a </a:t>
            </a:r>
            <a:r>
              <a:rPr lang="en-US" b="1" i="1" u="sng" dirty="0" smtClean="0"/>
              <a:t>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/>
              <a:t>lack of genuine assent-</a:t>
            </a:r>
            <a:r>
              <a:rPr lang="en-US" dirty="0"/>
              <a:t> when the </a:t>
            </a:r>
            <a:r>
              <a:rPr lang="en-US" i="1" dirty="0" err="1"/>
              <a:t>offeror</a:t>
            </a:r>
            <a:r>
              <a:rPr lang="en-US" dirty="0"/>
              <a:t> secures acceptance of the agreement through improper means such as fraud, duress, undue influence, or misrepresentation</a:t>
            </a:r>
          </a:p>
          <a:p>
            <a:pPr lvl="0"/>
            <a:r>
              <a:rPr lang="en-US" i="1" dirty="0" err="1"/>
              <a:t>offeree</a:t>
            </a:r>
            <a:r>
              <a:rPr lang="en-US" dirty="0"/>
              <a:t> may be able to raise that lack of genuine assent as a defense to enforcement the agreement</a:t>
            </a:r>
          </a:p>
          <a:p>
            <a:pPr lvl="0"/>
            <a:r>
              <a:rPr lang="en-US" b="1" dirty="0"/>
              <a:t>lack proper form</a:t>
            </a:r>
            <a:r>
              <a:rPr lang="en-US" dirty="0"/>
              <a:t>- lack of writing; does not have a writing meeting criteria that confirms the existence of the contract must exist</a:t>
            </a:r>
          </a:p>
          <a:p>
            <a:pPr lvl="0"/>
            <a:r>
              <a:rPr lang="en-US" dirty="0"/>
              <a:t>LEGAL PRINCIPLE: </a:t>
            </a:r>
            <a:r>
              <a:rPr lang="en-US" b="1" dirty="0"/>
              <a:t>Two defenses to the enforcement of a contract are lack of genuine assent and lack of proper </a:t>
            </a:r>
            <a:r>
              <a:rPr lang="en-US" b="1" dirty="0" smtClean="0"/>
              <a:t>form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-3"/>
          <a:ext cx="9144000" cy="6858002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1430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Requirements of an Enforceable Contract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Must have the 4 essential elements: acceptance, consideration, contractual capacity, and legal object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Must have genuine assent; each party must have freely entered contract through proper means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1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Must have proper form; some contracts that lack a writing are not enforceable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/>
              <a:t>The Objective Theory of </a:t>
            </a:r>
            <a:r>
              <a:rPr lang="en-US" b="1" i="1" u="sng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/>
              <a:t>objective theory of contracts</a:t>
            </a:r>
            <a:r>
              <a:rPr lang="en-US" dirty="0"/>
              <a:t>- we base the existence of a contract on the parties' outward manifestations of intent and we base its interpretation on how a reasonable person would interpret it</a:t>
            </a:r>
          </a:p>
          <a:p>
            <a:pPr lvl="0"/>
            <a:r>
              <a:rPr lang="en-US" dirty="0"/>
              <a:t>what matters is that the contract meets its promises</a:t>
            </a:r>
          </a:p>
          <a:p>
            <a:pPr lvl="0"/>
            <a:r>
              <a:rPr lang="en-US" dirty="0"/>
              <a:t>if contract is misread or does not complete its promises, contract is void</a:t>
            </a:r>
          </a:p>
          <a:p>
            <a:pPr lvl="0"/>
            <a:r>
              <a:rPr lang="en-US" dirty="0"/>
              <a:t>LEGAL PRINCIPLE: </a:t>
            </a:r>
            <a:r>
              <a:rPr lang="en-US" b="1" dirty="0"/>
              <a:t>In determining whether parties intended to enter into a contract, the courts look at their objective words and behavior and do not try to figure out what they might have been secretly intending.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Sources of Contract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Important </a:t>
            </a:r>
            <a:r>
              <a:rPr lang="en-US" dirty="0"/>
              <a:t>sources of contract law are case law and the Uniform Commercial code (UCC)</a:t>
            </a:r>
          </a:p>
          <a:p>
            <a:pPr lvl="0"/>
            <a:r>
              <a:rPr lang="en-US" dirty="0"/>
              <a:t>Third source of law, Convention on Contracts for International Sales of Goods (CISG)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Common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Law </a:t>
            </a:r>
            <a:r>
              <a:rPr lang="en-US" dirty="0"/>
              <a:t>of contracts actually originated in judicial decisions in England, later modified by early courts in the US</a:t>
            </a:r>
          </a:p>
          <a:p>
            <a:pPr lvl="0"/>
            <a:r>
              <a:rPr lang="en-US" dirty="0"/>
              <a:t>Contract law has been further modified by US legislatures and court rulings</a:t>
            </a:r>
          </a:p>
          <a:p>
            <a:pPr lvl="0"/>
            <a:r>
              <a:rPr lang="en-US" dirty="0"/>
              <a:t>Law of contracts is primarily common law</a:t>
            </a:r>
          </a:p>
          <a:p>
            <a:pPr lvl="0"/>
            <a:r>
              <a:rPr lang="en-US" b="1" dirty="0"/>
              <a:t>Restatement (Second) </a:t>
            </a:r>
            <a:r>
              <a:rPr lang="en-US" dirty="0"/>
              <a:t>is not a law, although judges frequently cite it </a:t>
            </a:r>
            <a:r>
              <a:rPr lang="en-US" dirty="0" err="1"/>
              <a:t>bc</a:t>
            </a:r>
            <a:r>
              <a:rPr lang="en-US" dirty="0"/>
              <a:t> it is an authoritative statement of what the law is</a:t>
            </a:r>
          </a:p>
          <a:p>
            <a:pPr lvl="0"/>
            <a:r>
              <a:rPr lang="en-US" dirty="0"/>
              <a:t>Common law of contracts evolved, not all states interpreted all aspects of it in the same way, so while we can make generalizations about law of contracts</a:t>
            </a:r>
          </a:p>
          <a:p>
            <a:pPr lvl="0"/>
            <a:r>
              <a:rPr lang="en-US" dirty="0"/>
              <a:t>Drafters often explain what law about a particular matter is in the majority of states and then provide alternative approaches other states have adopted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Uniform Commercial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Different </a:t>
            </a:r>
            <a:r>
              <a:rPr lang="en-US" dirty="0"/>
              <a:t>laws governing contracts in different states did not make interstate commerce flow smoothly</a:t>
            </a:r>
          </a:p>
          <a:p>
            <a:pPr lvl="0"/>
            <a:r>
              <a:rPr lang="en-US" b="1" dirty="0"/>
              <a:t>Uniform Commercial Code (UCC)-</a:t>
            </a:r>
            <a:r>
              <a:rPr lang="en-US" dirty="0"/>
              <a:t>set of commercial laws that could be applicable to all states</a:t>
            </a:r>
          </a:p>
          <a:p>
            <a:pPr lvl="0"/>
            <a:r>
              <a:rPr lang="en-US" dirty="0"/>
              <a:t>If a firm enters into a contract governed by Uniform Commercial Code in Ohio, it will be operating under the Ohio UCC</a:t>
            </a:r>
          </a:p>
          <a:p>
            <a:pPr lvl="0"/>
            <a:r>
              <a:rPr lang="en-US" dirty="0"/>
              <a:t>Legal Principle: </a:t>
            </a:r>
            <a:r>
              <a:rPr lang="en-US" b="1" dirty="0"/>
              <a:t>All contracts are governed by either the common law or the Uniform Commercial Code (UCC). If the contract is for the sale of a good, it falls under Article 2 of the UCC; if it is for anything else, it falls under the common law.</a:t>
            </a:r>
            <a:endParaRPr lang="en-US" dirty="0"/>
          </a:p>
          <a:p>
            <a:pPr lvl="0"/>
            <a:r>
              <a:rPr lang="en-US" dirty="0"/>
              <a:t>UCC, Article 2, governs contracts for the sale of goods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1630</Words>
  <Application>Microsoft Office PowerPoint</Application>
  <PresentationFormat>On-screen Show (4:3)</PresentationFormat>
  <Paragraphs>132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BUSINESS LAW  Chapter 13- Introduction to Contracts</vt:lpstr>
      <vt:lpstr>The Definition of a Contract</vt:lpstr>
      <vt:lpstr>Elements of a Contract</vt:lpstr>
      <vt:lpstr>Defenses to the Enforcement of a Contract</vt:lpstr>
      <vt:lpstr>Slide 5</vt:lpstr>
      <vt:lpstr>The Objective Theory of Contracts</vt:lpstr>
      <vt:lpstr>Sources of Contract Law</vt:lpstr>
      <vt:lpstr>Common Law</vt:lpstr>
      <vt:lpstr>Uniform Commercial Code</vt:lpstr>
      <vt:lpstr>Classification of Contracts</vt:lpstr>
      <vt:lpstr>Bilateral VS Unilateral Contracts</vt:lpstr>
      <vt:lpstr>Slide 12</vt:lpstr>
      <vt:lpstr>Express VS Implied Contracts</vt:lpstr>
      <vt:lpstr>Quasi-Contracts</vt:lpstr>
      <vt:lpstr>Valid, Void, Voidable, and Unenforceable Contracts</vt:lpstr>
      <vt:lpstr>Executed VS Executory Contracts</vt:lpstr>
      <vt:lpstr>Formal VS Informal Contracts</vt:lpstr>
      <vt:lpstr>Slide 18</vt:lpstr>
      <vt:lpstr>Interpretation of Contracts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LAW  Chapter 13- Introduction to Contracts</dc:title>
  <dc:creator>Power User</dc:creator>
  <cp:lastModifiedBy>Power User</cp:lastModifiedBy>
  <cp:revision>6</cp:revision>
  <dcterms:created xsi:type="dcterms:W3CDTF">2012-10-04T00:32:30Z</dcterms:created>
  <dcterms:modified xsi:type="dcterms:W3CDTF">2012-10-04T02:14:54Z</dcterms:modified>
</cp:coreProperties>
</file>